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1" r:id="rId6"/>
    <p:sldId id="347" r:id="rId7"/>
    <p:sldId id="282" r:id="rId8"/>
    <p:sldId id="284" r:id="rId9"/>
    <p:sldId id="285" r:id="rId10"/>
    <p:sldId id="319" r:id="rId11"/>
    <p:sldId id="349" r:id="rId12"/>
    <p:sldId id="350" r:id="rId13"/>
    <p:sldId id="323" r:id="rId14"/>
    <p:sldId id="320" r:id="rId15"/>
    <p:sldId id="322" r:id="rId16"/>
    <p:sldId id="333" r:id="rId17"/>
    <p:sldId id="334" r:id="rId18"/>
    <p:sldId id="335" r:id="rId19"/>
    <p:sldId id="336" r:id="rId20"/>
    <p:sldId id="325" r:id="rId21"/>
    <p:sldId id="262" r:id="rId22"/>
    <p:sldId id="293" r:id="rId23"/>
    <p:sldId id="305" r:id="rId24"/>
    <p:sldId id="294" r:id="rId25"/>
    <p:sldId id="337" r:id="rId26"/>
    <p:sldId id="341" r:id="rId27"/>
    <p:sldId id="339" r:id="rId28"/>
    <p:sldId id="263" r:id="rId29"/>
    <p:sldId id="351" r:id="rId30"/>
    <p:sldId id="318" r:id="rId31"/>
    <p:sldId id="344" r:id="rId32"/>
    <p:sldId id="345" r:id="rId33"/>
    <p:sldId id="352" r:id="rId34"/>
    <p:sldId id="330" r:id="rId35"/>
    <p:sldId id="274" r:id="rId36"/>
    <p:sldId id="279" r:id="rId3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74" autoAdjust="0"/>
    <p:restoredTop sz="98851" autoAdjust="0"/>
  </p:normalViewPr>
  <p:slideViewPr>
    <p:cSldViewPr>
      <p:cViewPr>
        <p:scale>
          <a:sx n="90" d="100"/>
          <a:sy n="90" d="100"/>
        </p:scale>
        <p:origin x="-780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04CDB8B-F7EF-4D69-BDA3-687BC374A9FB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541FD59-0C47-4CDF-A98D-97F7196AF9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51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095082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74014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286058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655359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655359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4050763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784020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529854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319093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239233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67951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511557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845200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914798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181617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386414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553394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473785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831895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989883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altLang="nl-NL" smtClean="0"/>
              <a:t>Eigenlijk Lia en Jan maar Lia in bestuur dus nu Jan en reserve Margaret. </a:t>
            </a:r>
          </a:p>
          <a:p>
            <a:pPr eaLnBrk="1" hangingPunct="1"/>
            <a:r>
              <a:rPr lang="nl-NL" altLang="nl-NL" smtClean="0"/>
              <a:t>Margaret schuift door, nieuwe tweede kiezen en nieuwe reserve. (Jan heeft al aangegeven te willen)</a:t>
            </a:r>
          </a:p>
        </p:txBody>
      </p:sp>
    </p:spTree>
    <p:extLst>
      <p:ext uri="{BB962C8B-B14F-4D97-AF65-F5344CB8AC3E}">
        <p14:creationId xmlns:p14="http://schemas.microsoft.com/office/powerpoint/2010/main" val="1991478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110418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162424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9325835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6142661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614266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838400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7799948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982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78940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81482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78395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78395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286058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21019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9DD5-5C3A-4286-86FD-180CE55FE81D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C232-0F64-4D89-A856-76D83EEB07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8730-DA31-421D-8514-17F26D51F410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8F91-74FA-4989-B395-097C0D4AE0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B7B6F-48F7-4885-94EF-1BAF154D5D23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09796-0AAD-41B7-8FBD-63D2F7C058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55241-C30B-4934-BAF2-586B6A6210C3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A70C-6766-4DA3-9246-DA64469B00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9B873-0285-4E0B-9F7E-F6BC5180F1E2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98CF-9A11-4FF5-BB8A-8DA8AF6551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CA0BF-288B-4E5A-A78C-78E788323C62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632F-581F-4465-9BA4-9B9DAF272C7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CE15-DE0C-4D29-B927-65064C23D0CC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9400-3C15-43BB-AE30-EF3CF63503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3D8D-5455-4FDA-8C4C-A1DBB136F544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9B5C-C18B-4647-9B98-54F890CBFA4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5464C-A0CC-446D-9A7F-802BE5A8D03A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9FB9-0E17-4C29-A32C-DD8F020BFE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34F11-E5ED-483C-B928-446C6F7EBC51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E6C3-5427-4738-B71C-6F02915C75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62A3-DB34-4C1E-BC3F-4001FC6E7227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97E82-534C-43C8-934A-3676FB7CC9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12FAA4-6431-423F-8D3D-38965B7B46E2}" type="datetimeFigureOut">
              <a:rPr lang="nl-NL"/>
              <a:pPr>
                <a:defRPr/>
              </a:pPr>
              <a:t>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658E2E-D450-4BE4-8841-FBDA9DCA71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kstvak 6"/>
          <p:cNvSpPr txBox="1">
            <a:spLocks noChangeArrowheads="1"/>
          </p:cNvSpPr>
          <p:nvPr/>
        </p:nvSpPr>
        <p:spPr bwMode="auto">
          <a:xfrm>
            <a:off x="571500" y="357188"/>
            <a:ext cx="79295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</a:t>
            </a:r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</a:t>
            </a:r>
            <a:r>
              <a:rPr lang="nl-NL" altLang="nl-NL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Music Leidschendam</a:t>
            </a:r>
          </a:p>
        </p:txBody>
      </p:sp>
      <p:sp>
        <p:nvSpPr>
          <p:cNvPr id="2053" name="Tekstvak 7"/>
          <p:cNvSpPr txBox="1">
            <a:spLocks noChangeArrowheads="1"/>
          </p:cNvSpPr>
          <p:nvPr/>
        </p:nvSpPr>
        <p:spPr bwMode="auto">
          <a:xfrm>
            <a:off x="1714500" y="2643188"/>
            <a:ext cx="56435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9600" dirty="0">
                <a:solidFill>
                  <a:srgbClr val="FFC000"/>
                </a:solidFill>
                <a:latin typeface="Calibri" pitchFamily="34" charset="0"/>
              </a:rPr>
              <a:t>WELKOM</a:t>
            </a:r>
          </a:p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Calibri" pitchFamily="34" charset="0"/>
              </a:rPr>
              <a:t>8 maart 2017</a:t>
            </a:r>
          </a:p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Calibri" pitchFamily="34" charset="0"/>
              </a:rPr>
              <a:t>20.00 </a:t>
            </a:r>
            <a:r>
              <a:rPr lang="nl-NL" altLang="nl-NL" sz="3200" dirty="0">
                <a:solidFill>
                  <a:srgbClr val="FFC000"/>
                </a:solidFill>
                <a:latin typeface="Calibri" pitchFamily="34" charset="0"/>
              </a:rPr>
              <a:t>uur De Vrolijke Noot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>
                <a:solidFill>
                  <a:srgbClr val="FFC000"/>
                </a:solidFill>
                <a:latin typeface="Calibri" pitchFamily="34" charset="0"/>
              </a:rPr>
              <a:t>Algemene Ledenvergadering </a:t>
            </a:r>
            <a:r>
              <a:rPr lang="nl-NL" altLang="nl-NL" sz="3200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altLang="nl-NL" sz="32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nl-NL" altLang="nl-NL" sz="2800" dirty="0" err="1">
                <a:solidFill>
                  <a:srgbClr val="FFC000"/>
                </a:solidFill>
                <a:latin typeface="Calibri" pitchFamily="34" charset="0"/>
              </a:rPr>
              <a:t>Stompcity</a:t>
            </a:r>
            <a:r>
              <a:rPr lang="nl-NL" altLang="nl-NL" sz="2800" dirty="0">
                <a:solidFill>
                  <a:srgbClr val="FFC000"/>
                </a:solidFill>
                <a:latin typeface="Calibri" pitchFamily="34" charset="0"/>
              </a:rPr>
              <a:t> Music Leidschendam</a:t>
            </a:r>
          </a:p>
        </p:txBody>
      </p:sp>
      <p:sp>
        <p:nvSpPr>
          <p:cNvPr id="5" name="Tekstvak 6"/>
          <p:cNvSpPr txBox="1">
            <a:spLocks noChangeArrowheads="1"/>
          </p:cNvSpPr>
          <p:nvPr/>
        </p:nvSpPr>
        <p:spPr bwMode="auto">
          <a:xfrm>
            <a:off x="468313" y="1989138"/>
            <a:ext cx="395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Dodenherdenking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" name="Tekstvak 6"/>
          <p:cNvSpPr txBox="1">
            <a:spLocks noChangeArrowheads="1"/>
          </p:cNvSpPr>
          <p:nvPr/>
        </p:nvSpPr>
        <p:spPr bwMode="auto">
          <a:xfrm>
            <a:off x="4932363" y="1989138"/>
            <a:ext cx="3960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Luilakken in Pijnacker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6146" name="Picture 2" descr="S:\Linda Bestanden\03. Stompcity\04. ledenvergadering\ledenvergadering\2017\04-05-2016-0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2276872"/>
            <a:ext cx="4129980" cy="2327807"/>
          </a:xfrm>
          <a:prstGeom prst="rect">
            <a:avLst/>
          </a:prstGeom>
          <a:noFill/>
        </p:spPr>
      </p:pic>
      <p:pic>
        <p:nvPicPr>
          <p:cNvPr id="6147" name="Picture 3" descr="S:\Linda Bestanden\03. Stompcity\04. ledenvergadering\ledenvergadering\2017\14-05-2016-0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6016" y="2276872"/>
            <a:ext cx="4085821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Blaasknarrenkle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kstvak 6"/>
          <p:cNvSpPr txBox="1">
            <a:spLocks noChangeArrowheads="1"/>
          </p:cNvSpPr>
          <p:nvPr/>
        </p:nvSpPr>
        <p:spPr bwMode="auto">
          <a:xfrm>
            <a:off x="468313" y="1484313"/>
            <a:ext cx="8424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Eerste plaats dweilfestival Hulst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7170" name="Picture 2" descr="S:\Linda Bestanden\03. Stompcity\04. ledenvergadering\ledenvergadering\2017\22-05-2016-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91680" y="2204864"/>
            <a:ext cx="5618005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6"/>
          <p:cNvSpPr txBox="1">
            <a:spLocks noChangeArrowheads="1"/>
          </p:cNvSpPr>
          <p:nvPr/>
        </p:nvSpPr>
        <p:spPr bwMode="auto">
          <a:xfrm>
            <a:off x="468313" y="1989138"/>
            <a:ext cx="395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Warm optreden bij de Smulhoeve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8" name="Tekstvak 6"/>
          <p:cNvSpPr txBox="1">
            <a:spLocks noChangeArrowheads="1"/>
          </p:cNvSpPr>
          <p:nvPr/>
        </p:nvSpPr>
        <p:spPr bwMode="auto">
          <a:xfrm>
            <a:off x="4716016" y="2060848"/>
            <a:ext cx="395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Bruiloft Aad van Rijn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8194" name="Picture 2" descr="S:\Linda Bestanden\03. Stompcity\04. ledenvergadering\ledenvergadering\2017\07-05-2016-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2708920"/>
            <a:ext cx="4050019" cy="2284065"/>
          </a:xfrm>
          <a:prstGeom prst="rect">
            <a:avLst/>
          </a:prstGeom>
          <a:noFill/>
        </p:spPr>
      </p:pic>
      <p:pic>
        <p:nvPicPr>
          <p:cNvPr id="8195" name="Picture 3" descr="S:\Linda Bestanden\03. Stompcity\04. ledenvergadering\ledenvergadering\2017\p101432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1999" y="2708920"/>
            <a:ext cx="408737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6"/>
          <p:cNvSpPr txBox="1">
            <a:spLocks noChangeArrowheads="1"/>
          </p:cNvSpPr>
          <p:nvPr/>
        </p:nvSpPr>
        <p:spPr bwMode="auto">
          <a:xfrm>
            <a:off x="468313" y="1989138"/>
            <a:ext cx="395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1</a:t>
            </a:r>
            <a:r>
              <a:rPr lang="nl-NL" altLang="nl-NL" baseline="30000" dirty="0" smtClean="0">
                <a:solidFill>
                  <a:srgbClr val="FFC000"/>
                </a:solidFill>
                <a:latin typeface="Calibri" pitchFamily="34" charset="0"/>
              </a:rPr>
              <a:t>ste</a:t>
            </a:r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 Repetitiedag </a:t>
            </a:r>
            <a:r>
              <a:rPr lang="nl-NL" altLang="nl-NL" dirty="0">
                <a:solidFill>
                  <a:srgbClr val="FFC000"/>
                </a:solidFill>
                <a:latin typeface="Calibri" pitchFamily="34" charset="0"/>
              </a:rPr>
              <a:t>Blaasknarren</a:t>
            </a:r>
          </a:p>
        </p:txBody>
      </p:sp>
      <p:pic>
        <p:nvPicPr>
          <p:cNvPr id="9218" name="Picture 2" descr="S:\Linda Bestanden\03. Stompcity\04. ledenvergadering\ledenvergadering\2017\29-05-2016-0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560" y="2708920"/>
            <a:ext cx="3810001" cy="2133600"/>
          </a:xfrm>
          <a:prstGeom prst="rect">
            <a:avLst/>
          </a:prstGeom>
          <a:noFill/>
        </p:spPr>
      </p:pic>
      <p:pic>
        <p:nvPicPr>
          <p:cNvPr id="9219" name="Picture 3" descr="S:\Linda Bestanden\03. Stompcity\04. ledenvergadering\ledenvergadering\2017\29-05-2016-0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040" y="2708920"/>
            <a:ext cx="3810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6"/>
          <p:cNvSpPr txBox="1">
            <a:spLocks noChangeArrowheads="1"/>
          </p:cNvSpPr>
          <p:nvPr/>
        </p:nvSpPr>
        <p:spPr bwMode="auto">
          <a:xfrm>
            <a:off x="468313" y="1989138"/>
            <a:ext cx="395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Taptoe Tiel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" name="Tekstvak 6"/>
          <p:cNvSpPr txBox="1">
            <a:spLocks noChangeArrowheads="1"/>
          </p:cNvSpPr>
          <p:nvPr/>
        </p:nvSpPr>
        <p:spPr bwMode="auto">
          <a:xfrm>
            <a:off x="4932363" y="1989138"/>
            <a:ext cx="3960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Volleybal Tournooi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10242" name="Picture 2" descr="S:\Linda Bestanden\03. Stompcity\04. ledenvergadering\ledenvergadering\2017\04-06-2016-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08920"/>
            <a:ext cx="4021431" cy="2267942"/>
          </a:xfrm>
          <a:prstGeom prst="rect">
            <a:avLst/>
          </a:prstGeom>
          <a:noFill/>
        </p:spPr>
      </p:pic>
      <p:pic>
        <p:nvPicPr>
          <p:cNvPr id="10243" name="Picture 3" descr="S:\Linda Bestanden\03. Stompcity\04. ledenvergadering\ledenvergadering\2017\p101482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969544" cy="2237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6"/>
          <p:cNvSpPr txBox="1">
            <a:spLocks noChangeArrowheads="1"/>
          </p:cNvSpPr>
          <p:nvPr/>
        </p:nvSpPr>
        <p:spPr bwMode="auto">
          <a:xfrm>
            <a:off x="4643438" y="1989138"/>
            <a:ext cx="395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Ter Heijde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" name="Tekstvak 6"/>
          <p:cNvSpPr txBox="1">
            <a:spLocks noChangeArrowheads="1"/>
          </p:cNvSpPr>
          <p:nvPr/>
        </p:nvSpPr>
        <p:spPr bwMode="auto">
          <a:xfrm>
            <a:off x="250825" y="1989138"/>
            <a:ext cx="3960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25 jarig bestaan </a:t>
            </a:r>
            <a:r>
              <a:rPr lang="nl-NL" altLang="nl-NL" dirty="0" err="1" smtClean="0">
                <a:solidFill>
                  <a:srgbClr val="FFC000"/>
                </a:solidFill>
                <a:latin typeface="Calibri" pitchFamily="34" charset="0"/>
              </a:rPr>
              <a:t>Mid</a:t>
            </a:r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 Vliet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1026" name="Picture 2" descr="U:\04 - Prive\BB\ALV\108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708920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04 - Prive\BB\ALV\p1015064 (1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2708920"/>
            <a:ext cx="4494279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6"/>
          <p:cNvSpPr txBox="1">
            <a:spLocks noChangeArrowheads="1"/>
          </p:cNvSpPr>
          <p:nvPr/>
        </p:nvSpPr>
        <p:spPr bwMode="auto">
          <a:xfrm>
            <a:off x="4643438" y="1816967"/>
            <a:ext cx="395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Stompcity BBQ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" name="Tekstvak 6"/>
          <p:cNvSpPr txBox="1">
            <a:spLocks noChangeArrowheads="1"/>
          </p:cNvSpPr>
          <p:nvPr/>
        </p:nvSpPr>
        <p:spPr bwMode="auto">
          <a:xfrm>
            <a:off x="214313" y="1840925"/>
            <a:ext cx="3960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Festival Hoogland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2050" name="Picture 2" descr="U:\04 - Prive\BB\ALV\p10151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74" y="2185267"/>
            <a:ext cx="4141663" cy="233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04 - Prive\BB\ALV\p101532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338" y="2185267"/>
            <a:ext cx="4141664" cy="23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:\04 - Prive\BB\ALV\p1015324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144" y="4520129"/>
            <a:ext cx="4143858" cy="23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6"/>
          <p:cNvSpPr txBox="1">
            <a:spLocks noChangeArrowheads="1"/>
          </p:cNvSpPr>
          <p:nvPr/>
        </p:nvSpPr>
        <p:spPr bwMode="auto">
          <a:xfrm>
            <a:off x="4678746" y="1782446"/>
            <a:ext cx="395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2</a:t>
            </a:r>
            <a:r>
              <a:rPr lang="nl-NL" altLang="nl-NL" baseline="30000" dirty="0" smtClean="0">
                <a:solidFill>
                  <a:srgbClr val="FFC000"/>
                </a:solidFill>
                <a:latin typeface="Calibri" pitchFamily="34" charset="0"/>
              </a:rPr>
              <a:t>de</a:t>
            </a:r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nl-NL" altLang="nl-NL" dirty="0" err="1" smtClean="0">
                <a:solidFill>
                  <a:srgbClr val="FFC000"/>
                </a:solidFill>
                <a:latin typeface="Calibri" pitchFamily="34" charset="0"/>
              </a:rPr>
              <a:t>Trainingsdag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" name="Tekstvak 6"/>
          <p:cNvSpPr txBox="1">
            <a:spLocks noChangeArrowheads="1"/>
          </p:cNvSpPr>
          <p:nvPr/>
        </p:nvSpPr>
        <p:spPr bwMode="auto">
          <a:xfrm>
            <a:off x="250825" y="1744663"/>
            <a:ext cx="3960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Taptoe Delft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3074" name="Picture 2" descr="U:\04 - Prive\BB\ALV\p101555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12963"/>
            <a:ext cx="4205819" cy="23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U:\04 - Prive\BB\ALV\dsc0314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313" y="4437112"/>
            <a:ext cx="4205819" cy="23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:\04 - Prive\BB\ALV\11-09-2016-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337" y="2112963"/>
            <a:ext cx="4029841" cy="22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6"/>
          <p:cNvSpPr txBox="1">
            <a:spLocks noChangeArrowheads="1"/>
          </p:cNvSpPr>
          <p:nvPr/>
        </p:nvSpPr>
        <p:spPr bwMode="auto">
          <a:xfrm>
            <a:off x="4643438" y="1989138"/>
            <a:ext cx="395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Op naar Marbella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6" name="Tekstvak 6"/>
          <p:cNvSpPr txBox="1">
            <a:spLocks noChangeArrowheads="1"/>
          </p:cNvSpPr>
          <p:nvPr/>
        </p:nvSpPr>
        <p:spPr bwMode="auto">
          <a:xfrm>
            <a:off x="682625" y="2017742"/>
            <a:ext cx="3960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Bloemencorso Winkel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4098" name="Picture 2" descr="U:\04 - Prive\BB\ALV\p101574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708920"/>
            <a:ext cx="4629706" cy="260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U:\04 - Prive\BB\ALV\14595751_908285942638366_6621809657732376207_n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3"/>
          <a:stretch/>
        </p:blipFill>
        <p:spPr bwMode="auto">
          <a:xfrm>
            <a:off x="5652120" y="2564904"/>
            <a:ext cx="2792046" cy="38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148478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altLang="nl-N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Muziek maken in Marbella</a:t>
            </a:r>
          </a:p>
        </p:txBody>
      </p:sp>
      <p:pic>
        <p:nvPicPr>
          <p:cNvPr id="5122" name="Picture 2" descr="U:\04 - Prive\BB\ALV\p10161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8" y="1968499"/>
            <a:ext cx="3916107" cy="22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U:\04 - Prive\BB\ALV\p10166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68500"/>
            <a:ext cx="3888432" cy="21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:\04 - Prive\BB\ALV\p10163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33" y="4406573"/>
            <a:ext cx="4062533" cy="22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kstvak 6"/>
          <p:cNvSpPr txBox="1">
            <a:spLocks noChangeArrowheads="1"/>
          </p:cNvSpPr>
          <p:nvPr/>
        </p:nvSpPr>
        <p:spPr bwMode="auto">
          <a:xfrm>
            <a:off x="1116013" y="1988841"/>
            <a:ext cx="72151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AGENDA</a:t>
            </a:r>
          </a:p>
          <a:p>
            <a:pPr>
              <a:buFontTx/>
              <a:buAutoNum type="arabicPeriod"/>
              <a:defRPr/>
            </a:pP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Opening </a:t>
            </a: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door de voorzitter</a:t>
            </a:r>
          </a:p>
          <a:p>
            <a:pPr>
              <a:buFontTx/>
              <a:buAutoNum type="arabicPeriod"/>
              <a:defRPr/>
            </a:pP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Ingekomen </a:t>
            </a: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stukken en machtigingen</a:t>
            </a:r>
          </a:p>
          <a:p>
            <a:pPr>
              <a:buFontTx/>
              <a:buAutoNum type="arabicPeriod"/>
              <a:defRPr/>
            </a:pP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Verslag </a:t>
            </a: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ALV </a:t>
            </a: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17 februari 2016</a:t>
            </a:r>
            <a:endParaRPr lang="nl-NL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Tx/>
              <a:buAutoNum type="arabicPeriod"/>
              <a:defRPr/>
            </a:pP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 Jaarverslag 2016</a:t>
            </a:r>
            <a:endParaRPr lang="nl-NL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Tx/>
              <a:buAutoNum type="arabicPeriod"/>
              <a:defRPr/>
            </a:pP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 Financieel </a:t>
            </a: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jaarverslag </a:t>
            </a: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2016 </a:t>
            </a: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en begroting </a:t>
            </a: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Tx/>
              <a:buAutoNum type="arabicPeriod"/>
              <a:defRPr/>
            </a:pP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 Verkiezing kascommissie</a:t>
            </a:r>
            <a:endParaRPr lang="nl-NL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Tx/>
              <a:buAutoNum type="arabicPeriod"/>
              <a:defRPr/>
            </a:pP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Aftreden </a:t>
            </a: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en verkiezingen </a:t>
            </a: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bestuursleden</a:t>
            </a:r>
          </a:p>
          <a:p>
            <a:pPr>
              <a:buFontTx/>
              <a:buAutoNum type="arabicPeriod"/>
              <a:defRPr/>
            </a:pP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 Pauze</a:t>
            </a:r>
            <a:endParaRPr lang="nl-NL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Tx/>
              <a:buAutoNum type="arabicPeriod"/>
              <a:defRPr/>
            </a:pP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 Terugkoppeling Tip/Top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Doelstellingen 2017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nl-NL" dirty="0" smtClean="0">
                <a:solidFill>
                  <a:srgbClr val="FFC000"/>
                </a:solidFill>
                <a:latin typeface="Calibri" pitchFamily="34" charset="0"/>
              </a:rPr>
              <a:t>Rondvraag</a:t>
            </a:r>
            <a:endParaRPr lang="nl-NL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nl-NL" dirty="0">
                <a:solidFill>
                  <a:srgbClr val="FFC000"/>
                </a:solidFill>
                <a:latin typeface="Calibri" pitchFamily="34" charset="0"/>
              </a:rPr>
              <a:t>Sluiting</a:t>
            </a:r>
          </a:p>
          <a:p>
            <a:pPr>
              <a:defRPr/>
            </a:pPr>
            <a:endParaRPr lang="nl-NL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defRPr/>
            </a:pPr>
            <a:endParaRPr lang="nl-NL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defRPr/>
            </a:pPr>
            <a:endParaRPr lang="nl-NL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6"/>
          <p:cNvSpPr txBox="1">
            <a:spLocks noChangeArrowheads="1"/>
          </p:cNvSpPr>
          <p:nvPr/>
        </p:nvSpPr>
        <p:spPr bwMode="auto">
          <a:xfrm>
            <a:off x="2592387" y="1989138"/>
            <a:ext cx="395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>
                <a:solidFill>
                  <a:srgbClr val="FFC000"/>
                </a:solidFill>
                <a:latin typeface="Calibri" pitchFamily="34" charset="0"/>
              </a:rPr>
              <a:t>Zwarte pieten optredens</a:t>
            </a:r>
          </a:p>
        </p:txBody>
      </p:sp>
      <p:pic>
        <p:nvPicPr>
          <p:cNvPr id="6146" name="Picture 2" descr="U:\04 - Prive\BB\ALV\p1016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708920"/>
            <a:ext cx="4082091" cy="230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U:\04 - Prive\BB\ALV\p10168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1349"/>
            <a:ext cx="4130997" cy="23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1" name="Tekstvak 6"/>
          <p:cNvSpPr txBox="1">
            <a:spLocks noChangeArrowheads="1"/>
          </p:cNvSpPr>
          <p:nvPr/>
        </p:nvSpPr>
        <p:spPr bwMode="auto">
          <a:xfrm>
            <a:off x="1000125" y="2357438"/>
            <a:ext cx="72151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nl-NL" altLang="nl-NL" dirty="0">
                <a:solidFill>
                  <a:srgbClr val="FFC000"/>
                </a:solidFill>
                <a:latin typeface="Calibri" pitchFamily="34" charset="0"/>
              </a:rPr>
              <a:t>5.	Financieel jaarverslag </a:t>
            </a:r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2016 </a:t>
            </a:r>
            <a:r>
              <a:rPr lang="nl-NL" altLang="nl-NL" dirty="0">
                <a:solidFill>
                  <a:srgbClr val="FFC000"/>
                </a:solidFill>
                <a:latin typeface="Calibri" pitchFamily="34" charset="0"/>
              </a:rPr>
              <a:t>en begroting </a:t>
            </a:r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 startAt="2"/>
            </a:pP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r>
              <a:rPr lang="nl-NL" altLang="nl-NL" dirty="0">
                <a:solidFill>
                  <a:srgbClr val="FFC000"/>
                </a:solidFill>
                <a:latin typeface="Calibri" pitchFamily="34" charset="0"/>
              </a:rPr>
              <a:t>Nadere toelichting door Linda Koomen</a:t>
            </a:r>
          </a:p>
        </p:txBody>
      </p:sp>
      <p:pic>
        <p:nvPicPr>
          <p:cNvPr id="19463" name="Picture 7" descr="S:\Linda Bestanden\03. Stompcity\04. ledenvergadering\ledenvergadering\2016\Smoelenboek4Lind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4151400"/>
            <a:ext cx="317500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fgeronde rechthoek 8"/>
          <p:cNvSpPr/>
          <p:nvPr/>
        </p:nvSpPr>
        <p:spPr>
          <a:xfrm>
            <a:off x="5364088" y="5589240"/>
            <a:ext cx="1512168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5364088" y="3335227"/>
            <a:ext cx="1512168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Afgeronde rechthoek 1"/>
          <p:cNvSpPr/>
          <p:nvPr/>
        </p:nvSpPr>
        <p:spPr>
          <a:xfrm>
            <a:off x="5364088" y="2852936"/>
            <a:ext cx="1512168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486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0998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kstvak 6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Tekstvak 7"/>
          <p:cNvSpPr txBox="1">
            <a:spLocks noChangeArrowheads="1"/>
          </p:cNvSpPr>
          <p:nvPr/>
        </p:nvSpPr>
        <p:spPr bwMode="auto">
          <a:xfrm>
            <a:off x="395288" y="184467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2400">
                <a:solidFill>
                  <a:srgbClr val="FFC000"/>
                </a:solidFill>
                <a:latin typeface="Calibri" pitchFamily="34" charset="0"/>
              </a:rPr>
              <a:t>Lasten </a:t>
            </a:r>
            <a:endParaRPr lang="nl-NL" altLang="nl-NL" sz="2000">
              <a:solidFill>
                <a:srgbClr val="FFC000"/>
              </a:solidFill>
              <a:latin typeface="Calibri" pitchFamily="34" charset="0"/>
            </a:endParaRPr>
          </a:p>
        </p:txBody>
      </p:sp>
      <p:graphicFrame>
        <p:nvGraphicFramePr>
          <p:cNvPr id="63581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650043"/>
              </p:ext>
            </p:extLst>
          </p:nvPr>
        </p:nvGraphicFramePr>
        <p:xfrm>
          <a:off x="539552" y="2348880"/>
          <a:ext cx="7993062" cy="3657600"/>
        </p:xfrm>
        <a:graphic>
          <a:graphicData uri="http://schemas.openxmlformats.org/drawingml/2006/table">
            <a:tbl>
              <a:tblPr/>
              <a:tblGrid>
                <a:gridCol w="647700"/>
                <a:gridCol w="2549525"/>
                <a:gridCol w="1598612"/>
                <a:gridCol w="1598613"/>
                <a:gridCol w="1598612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Begroot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Werkelijk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Voorstel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421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Kleding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172,16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430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Instrumenten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999,62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3,500,00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460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Muziek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1.500,00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1,452,90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1.500,00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Vervoer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2.839,00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6.500,00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Instructie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6,500,00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5.893,00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6.000,00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535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Buitenlandse reis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3.500,00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3.458,94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540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Repetitiedag 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619,09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Afgeronde rechthoek 7"/>
          <p:cNvSpPr/>
          <p:nvPr/>
        </p:nvSpPr>
        <p:spPr>
          <a:xfrm>
            <a:off x="5364088" y="4653136"/>
            <a:ext cx="1512168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5364088" y="5157192"/>
            <a:ext cx="1512168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fgeronde rechthoek 11"/>
          <p:cNvSpPr/>
          <p:nvPr/>
        </p:nvSpPr>
        <p:spPr>
          <a:xfrm>
            <a:off x="5364088" y="3789040"/>
            <a:ext cx="1512168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5364088" y="4221088"/>
            <a:ext cx="1512168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81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376033"/>
              </p:ext>
            </p:extLst>
          </p:nvPr>
        </p:nvGraphicFramePr>
        <p:xfrm>
          <a:off x="467544" y="2420888"/>
          <a:ext cx="7751691" cy="2651475"/>
        </p:xfrm>
        <a:graphic>
          <a:graphicData uri="http://schemas.openxmlformats.org/drawingml/2006/table">
            <a:tbl>
              <a:tblPr/>
              <a:tblGrid>
                <a:gridCol w="670615"/>
                <a:gridCol w="2636711"/>
                <a:gridCol w="1481455"/>
                <a:gridCol w="1481455"/>
                <a:gridCol w="1481455"/>
              </a:tblGrid>
              <a:tr h="45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Begroot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Werkelijk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Voorstel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800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Advertentie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1.500,00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1.100,00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1.500,00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810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Donaties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1.000,00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772,00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1.000,00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830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Optredens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15.000,00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15.107,60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15.000,00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840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Fondsen &amp; derden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3.000,00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1.901,39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1.500,00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52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9231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54" name="Tekstvak 6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5292080" y="2924944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555" name="Tekstvak 7"/>
          <p:cNvSpPr txBox="1">
            <a:spLocks noChangeArrowheads="1"/>
          </p:cNvSpPr>
          <p:nvPr/>
        </p:nvSpPr>
        <p:spPr bwMode="auto">
          <a:xfrm>
            <a:off x="395288" y="1844675"/>
            <a:ext cx="792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2400">
                <a:solidFill>
                  <a:srgbClr val="FFC000"/>
                </a:solidFill>
                <a:latin typeface="Calibri" pitchFamily="34" charset="0"/>
              </a:rPr>
              <a:t>Baten</a:t>
            </a:r>
            <a:endParaRPr lang="nl-NL" altLang="nl-NL" sz="200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9" name="Afgeronde rechthoek 8"/>
          <p:cNvSpPr/>
          <p:nvPr/>
        </p:nvSpPr>
        <p:spPr>
          <a:xfrm>
            <a:off x="5292080" y="3409764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5292080" y="4293096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5292080" y="3861048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8366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kstvak 6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kstvak 7"/>
          <p:cNvSpPr txBox="1">
            <a:spLocks noChangeArrowheads="1"/>
          </p:cNvSpPr>
          <p:nvPr/>
        </p:nvSpPr>
        <p:spPr bwMode="auto">
          <a:xfrm>
            <a:off x="395288" y="184467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2400">
                <a:solidFill>
                  <a:srgbClr val="FFC000"/>
                </a:solidFill>
                <a:latin typeface="Calibri" pitchFamily="34" charset="0"/>
              </a:rPr>
              <a:t>Baten</a:t>
            </a:r>
            <a:endParaRPr lang="nl-NL" altLang="nl-NL" sz="200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4608004" y="3310136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4599669" y="3717032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4599669" y="4221088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7652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275219"/>
              </p:ext>
            </p:extLst>
          </p:nvPr>
        </p:nvGraphicFramePr>
        <p:xfrm>
          <a:off x="467544" y="2780928"/>
          <a:ext cx="6830811" cy="2194244"/>
        </p:xfrm>
        <a:graphic>
          <a:graphicData uri="http://schemas.openxmlformats.org/drawingml/2006/table">
            <a:tbl>
              <a:tblPr/>
              <a:tblGrid>
                <a:gridCol w="713105"/>
                <a:gridCol w="1950422"/>
                <a:gridCol w="1421130"/>
                <a:gridCol w="1443228"/>
                <a:gridCol w="1302926"/>
              </a:tblGrid>
              <a:tr h="12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Begroot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Werkelijk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Voorstel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860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Fanclub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500,00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880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Sponsoring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1.800,00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1.800,00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1.800,00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Verschil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1055,00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1508,55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-5545,00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8366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kstvak 6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Tekstvak 7"/>
          <p:cNvSpPr txBox="1">
            <a:spLocks noChangeArrowheads="1"/>
          </p:cNvSpPr>
          <p:nvPr/>
        </p:nvSpPr>
        <p:spPr bwMode="auto">
          <a:xfrm>
            <a:off x="395288" y="184467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2400">
                <a:solidFill>
                  <a:srgbClr val="FFC000"/>
                </a:solidFill>
                <a:latin typeface="Calibri" pitchFamily="34" charset="0"/>
              </a:rPr>
              <a:t>Lasten </a:t>
            </a:r>
            <a:endParaRPr lang="nl-NL" altLang="nl-NL" sz="200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6948761" y="2852936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6952606" y="3303848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6950349" y="4202596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6948761" y="3789040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fgeronde rechthoek 10"/>
          <p:cNvSpPr/>
          <p:nvPr/>
        </p:nvSpPr>
        <p:spPr>
          <a:xfrm>
            <a:off x="6970068" y="4725144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3581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7553"/>
              </p:ext>
            </p:extLst>
          </p:nvPr>
        </p:nvGraphicFramePr>
        <p:xfrm>
          <a:off x="539552" y="2348880"/>
          <a:ext cx="7993062" cy="3657600"/>
        </p:xfrm>
        <a:graphic>
          <a:graphicData uri="http://schemas.openxmlformats.org/drawingml/2006/table">
            <a:tbl>
              <a:tblPr/>
              <a:tblGrid>
                <a:gridCol w="647700"/>
                <a:gridCol w="2549525"/>
                <a:gridCol w="1598612"/>
                <a:gridCol w="1598613"/>
                <a:gridCol w="1598612"/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Begroot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Werkelijk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Voorstel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421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Kleding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172,16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1.250,00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430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Instrumenten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999,62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3.500,00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500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Vervoer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3.000,00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2.839,07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6.500,00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Instructie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6.500,00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5.893,00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530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Algemene kosten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750,00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274,71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555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15 jarig bestaan 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750,00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560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Play 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1.000,00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Afgeronde rechthoek 12"/>
          <p:cNvSpPr/>
          <p:nvPr/>
        </p:nvSpPr>
        <p:spPr>
          <a:xfrm>
            <a:off x="6986339" y="5157192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fgeronde rechthoek 13"/>
          <p:cNvSpPr/>
          <p:nvPr/>
        </p:nvSpPr>
        <p:spPr>
          <a:xfrm>
            <a:off x="7010537" y="5613437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81" name="Group 93"/>
          <p:cNvGraphicFramePr>
            <a:graphicFrameLocks noGrp="1"/>
          </p:cNvGraphicFramePr>
          <p:nvPr/>
        </p:nvGraphicFramePr>
        <p:xfrm>
          <a:off x="467544" y="2420888"/>
          <a:ext cx="7751691" cy="2651475"/>
        </p:xfrm>
        <a:graphic>
          <a:graphicData uri="http://schemas.openxmlformats.org/drawingml/2006/table">
            <a:tbl>
              <a:tblPr/>
              <a:tblGrid>
                <a:gridCol w="670615"/>
                <a:gridCol w="2636711"/>
                <a:gridCol w="1481455"/>
                <a:gridCol w="1481455"/>
                <a:gridCol w="1481455"/>
              </a:tblGrid>
              <a:tr h="45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Begroot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Werkelijk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Voorstel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800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Advertentie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1.500,00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1.100,00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1.500,00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810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Donaties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1.000,00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772,00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1.000,00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830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Optredens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15.000,00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15.107,60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15.000,00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840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Fondsen &amp; derden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3.000,00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1.901,39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1.500,00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52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5588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54" name="Tekstvak 6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6812632" y="2924944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6812632" y="3429000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6812632" y="3861048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6812632" y="4293096"/>
            <a:ext cx="136815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555" name="Tekstvak 7"/>
          <p:cNvSpPr txBox="1">
            <a:spLocks noChangeArrowheads="1"/>
          </p:cNvSpPr>
          <p:nvPr/>
        </p:nvSpPr>
        <p:spPr bwMode="auto">
          <a:xfrm>
            <a:off x="395288" y="1844675"/>
            <a:ext cx="792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2400">
                <a:solidFill>
                  <a:srgbClr val="FFC000"/>
                </a:solidFill>
                <a:latin typeface="Calibri" pitchFamily="34" charset="0"/>
              </a:rPr>
              <a:t>Baten</a:t>
            </a:r>
            <a:endParaRPr lang="nl-NL" altLang="nl-NL" sz="200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53128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kstvak 6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Tekstvak 7"/>
          <p:cNvSpPr txBox="1">
            <a:spLocks noChangeArrowheads="1"/>
          </p:cNvSpPr>
          <p:nvPr/>
        </p:nvSpPr>
        <p:spPr bwMode="auto">
          <a:xfrm>
            <a:off x="395288" y="184467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sz="2400">
                <a:solidFill>
                  <a:srgbClr val="FFC000"/>
                </a:solidFill>
                <a:latin typeface="Calibri" pitchFamily="34" charset="0"/>
              </a:rPr>
              <a:t>Baten</a:t>
            </a:r>
            <a:endParaRPr lang="nl-NL" altLang="nl-NL" sz="200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7" name="Afgeronde rechthoek 6"/>
          <p:cNvSpPr/>
          <p:nvPr/>
        </p:nvSpPr>
        <p:spPr>
          <a:xfrm>
            <a:off x="7090910" y="2897324"/>
            <a:ext cx="1207405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Afgeronde rechthoek 7"/>
          <p:cNvSpPr/>
          <p:nvPr/>
        </p:nvSpPr>
        <p:spPr>
          <a:xfrm>
            <a:off x="7102511" y="3429000"/>
            <a:ext cx="1207585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Afgeronde rechthoek 8"/>
          <p:cNvSpPr/>
          <p:nvPr/>
        </p:nvSpPr>
        <p:spPr>
          <a:xfrm>
            <a:off x="7102512" y="3861048"/>
            <a:ext cx="1240172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Afgeronde rechthoek 9"/>
          <p:cNvSpPr/>
          <p:nvPr/>
        </p:nvSpPr>
        <p:spPr>
          <a:xfrm>
            <a:off x="7102512" y="4365104"/>
            <a:ext cx="1214401" cy="36004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7652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3744"/>
              </p:ext>
            </p:extLst>
          </p:nvPr>
        </p:nvGraphicFramePr>
        <p:xfrm>
          <a:off x="467544" y="2420888"/>
          <a:ext cx="7903180" cy="2376264"/>
        </p:xfrm>
        <a:graphic>
          <a:graphicData uri="http://schemas.openxmlformats.org/drawingml/2006/table">
            <a:tbl>
              <a:tblPr/>
              <a:tblGrid>
                <a:gridCol w="713105"/>
                <a:gridCol w="3022791"/>
                <a:gridCol w="1421130"/>
                <a:gridCol w="1443228"/>
                <a:gridCol w="1302926"/>
              </a:tblGrid>
              <a:tr h="124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Begroot 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Werkelijk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Voorstel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860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Fanclub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500,00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880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Sponsoring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1.800,00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1.800,00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1.800,00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850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Play In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300,00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Verschil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</a:rPr>
                        <a:t>-1055,00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-1.508,55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-5545,00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kstvak 5"/>
          <p:cNvSpPr txBox="1">
            <a:spLocks noChangeArrowheads="1"/>
          </p:cNvSpPr>
          <p:nvPr/>
        </p:nvSpPr>
        <p:spPr bwMode="auto">
          <a:xfrm>
            <a:off x="571500" y="411163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>
                <a:solidFill>
                  <a:srgbClr val="FFC000"/>
                </a:solidFill>
                <a:latin typeface="Calibri" pitchFamily="34" charset="0"/>
              </a:rPr>
              <a:t>Algemene Ledenvergadering </a:t>
            </a:r>
            <a:r>
              <a:rPr lang="nl-NL" altLang="nl-NL" sz="3200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altLang="nl-NL" sz="32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nl-NL" altLang="nl-NL" sz="2800" dirty="0" err="1">
                <a:solidFill>
                  <a:srgbClr val="FFC000"/>
                </a:solidFill>
                <a:latin typeface="Calibri" pitchFamily="34" charset="0"/>
              </a:rPr>
              <a:t>Stompcity</a:t>
            </a:r>
            <a:r>
              <a:rPr lang="nl-NL" altLang="nl-NL" sz="2800" dirty="0">
                <a:solidFill>
                  <a:srgbClr val="FFC000"/>
                </a:solidFill>
                <a:latin typeface="Calibri" pitchFamily="34" charset="0"/>
              </a:rPr>
              <a:t> Music Leidschendam</a:t>
            </a:r>
          </a:p>
        </p:txBody>
      </p:sp>
      <p:sp>
        <p:nvSpPr>
          <p:cNvPr id="26629" name="Tekstvak 6"/>
          <p:cNvSpPr txBox="1">
            <a:spLocks noChangeArrowheads="1"/>
          </p:cNvSpPr>
          <p:nvPr/>
        </p:nvSpPr>
        <p:spPr bwMode="auto">
          <a:xfrm>
            <a:off x="1000125" y="2357438"/>
            <a:ext cx="7215188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6"/>
            </a:pPr>
            <a:r>
              <a:rPr lang="nl-NL" altLang="nl-NL" dirty="0">
                <a:solidFill>
                  <a:srgbClr val="FFC000"/>
                </a:solidFill>
                <a:latin typeface="Calibri" pitchFamily="34" charset="0"/>
              </a:rPr>
              <a:t>Decharge Penningmeester door kascommissie </a:t>
            </a:r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2016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endParaRPr lang="nl-NL" altLang="nl-NL" dirty="0">
              <a:latin typeface="Calibri" pitchFamily="34" charset="0"/>
            </a:endParaRPr>
          </a:p>
          <a:p>
            <a:pPr marL="342900" indent="-342900"/>
            <a:endParaRPr lang="nl-NL" altLang="nl-NL" dirty="0">
              <a:latin typeface="Calibri" pitchFamily="34" charset="0"/>
            </a:endParaRPr>
          </a:p>
          <a:p>
            <a:pPr marL="342900" indent="-342900"/>
            <a:endParaRPr lang="nl-NL" altLang="nl-NL" dirty="0">
              <a:latin typeface="Calibri" pitchFamily="34" charset="0"/>
            </a:endParaRPr>
          </a:p>
          <a:p>
            <a:pPr marL="342900" indent="-342900"/>
            <a:endParaRPr lang="nl-NL" altLang="nl-NL" dirty="0">
              <a:latin typeface="Calibri" pitchFamily="34" charset="0"/>
            </a:endParaRPr>
          </a:p>
          <a:p>
            <a:pPr marL="342900" indent="-342900"/>
            <a:r>
              <a:rPr lang="nl-NL" altLang="nl-NL" dirty="0">
                <a:latin typeface="Calibri" pitchFamily="34" charset="0"/>
              </a:rPr>
              <a:t>				             </a:t>
            </a:r>
            <a:r>
              <a:rPr lang="nl-NL" altLang="nl-NL" dirty="0" smtClean="0">
                <a:latin typeface="Calibri" pitchFamily="34" charset="0"/>
              </a:rPr>
              <a:t>    </a:t>
            </a:r>
            <a:r>
              <a:rPr lang="nl-NL" altLang="nl-NL" sz="4000" dirty="0" smtClean="0">
                <a:solidFill>
                  <a:srgbClr val="FFC000"/>
                </a:solidFill>
                <a:latin typeface="Calibri" pitchFamily="34" charset="0"/>
              </a:rPr>
              <a:t>&amp;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endParaRPr lang="nl-NL" altLang="nl-NL" dirty="0">
              <a:latin typeface="Calibri" pitchFamily="34" charset="0"/>
            </a:endParaRPr>
          </a:p>
          <a:p>
            <a:pPr marL="342900" indent="-342900"/>
            <a:endParaRPr lang="nl-NL" altLang="nl-NL" dirty="0">
              <a:latin typeface="Calibri" pitchFamily="34" charset="0"/>
            </a:endParaRPr>
          </a:p>
          <a:p>
            <a:pPr marL="342900" indent="-342900"/>
            <a:endParaRPr lang="nl-NL" altLang="nl-NL" dirty="0">
              <a:latin typeface="Calibri" pitchFamily="34" charset="0"/>
            </a:endParaRPr>
          </a:p>
          <a:p>
            <a:pPr marL="342900" indent="-342900"/>
            <a:r>
              <a:rPr lang="nl-NL" altLang="nl-NL" dirty="0">
                <a:latin typeface="Calibri" pitchFamily="34" charset="0"/>
              </a:rPr>
              <a:t> </a:t>
            </a:r>
          </a:p>
          <a:p>
            <a:pPr marL="342900" indent="-342900">
              <a:buFontTx/>
              <a:buAutoNum type="arabicPeriod" startAt="2"/>
            </a:pPr>
            <a:endParaRPr lang="nl-NL" altLang="nl-NL" dirty="0">
              <a:latin typeface="Calibri" pitchFamily="34" charset="0"/>
            </a:endParaRPr>
          </a:p>
          <a:p>
            <a:pPr marL="342900" indent="-342900"/>
            <a:r>
              <a:rPr lang="nl-NL" altLang="nl-NL" dirty="0">
                <a:solidFill>
                  <a:srgbClr val="FFC000"/>
                </a:solidFill>
                <a:latin typeface="Calibri" pitchFamily="34" charset="0"/>
              </a:rPr>
              <a:t>Verkiezing kascommissie </a:t>
            </a:r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2017…………..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8" name="Picture 7" descr="S:\Linda Bestanden\03. Stompcity\04. ledenvergadering\ledenvergadering\2016\Smoelenboek4Theo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36096" y="3140968"/>
            <a:ext cx="3351436" cy="2520280"/>
          </a:xfrm>
          <a:prstGeom prst="rect">
            <a:avLst/>
          </a:prstGeom>
          <a:noFill/>
        </p:spPr>
      </p:pic>
      <p:pic>
        <p:nvPicPr>
          <p:cNvPr id="1026" name="Picture 2" descr="S:\Linda Bestanden\03. Stompcity\04. ledenvergadering\ledenvergadering\2017\Smoelenboek2Sjaa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140968"/>
            <a:ext cx="317500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laasknarrenkle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>
                <a:solidFill>
                  <a:srgbClr val="FFC000"/>
                </a:solidFill>
                <a:latin typeface="Calibri" pitchFamily="34" charset="0"/>
              </a:rPr>
              <a:t>Algemene Ledenvergadering </a:t>
            </a:r>
            <a:r>
              <a:rPr lang="nl-NL" altLang="nl-NL" sz="3200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altLang="nl-NL" sz="32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nl-NL" altLang="nl-NL" sz="2800" dirty="0">
                <a:solidFill>
                  <a:srgbClr val="FFC000"/>
                </a:solidFill>
                <a:latin typeface="Calibri" pitchFamily="34" charset="0"/>
              </a:rPr>
              <a:t>Stompcity Music Leidschendam</a:t>
            </a:r>
          </a:p>
        </p:txBody>
      </p:sp>
      <p:sp>
        <p:nvSpPr>
          <p:cNvPr id="27653" name="Tekstvak 6"/>
          <p:cNvSpPr txBox="1">
            <a:spLocks noChangeArrowheads="1"/>
          </p:cNvSpPr>
          <p:nvPr/>
        </p:nvSpPr>
        <p:spPr bwMode="auto">
          <a:xfrm>
            <a:off x="1000125" y="2357438"/>
            <a:ext cx="721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nl-NL" altLang="nl-NL">
                <a:solidFill>
                  <a:srgbClr val="FFC000"/>
                </a:solidFill>
                <a:latin typeface="Calibri" pitchFamily="34" charset="0"/>
              </a:rPr>
              <a:t>7.	Aftreden en verkiezingen bestuursleden</a:t>
            </a:r>
          </a:p>
          <a:p>
            <a:pPr marL="342900" indent="-342900">
              <a:buFontTx/>
              <a:buChar char="•"/>
            </a:pPr>
            <a:endParaRPr lang="nl-NL" altLang="nl-NL">
              <a:latin typeface="Calibri" pitchFamily="34" charset="0"/>
            </a:endParaRPr>
          </a:p>
        </p:txBody>
      </p:sp>
      <p:sp>
        <p:nvSpPr>
          <p:cNvPr id="27654" name="TextBox 15"/>
          <p:cNvSpPr txBox="1">
            <a:spLocks noChangeArrowheads="1"/>
          </p:cNvSpPr>
          <p:nvPr/>
        </p:nvSpPr>
        <p:spPr bwMode="auto">
          <a:xfrm>
            <a:off x="1403350" y="3213100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altLang="nl-NL" dirty="0">
                <a:solidFill>
                  <a:srgbClr val="FFC000"/>
                </a:solidFill>
              </a:rPr>
              <a:t>Niet herkiesbaar: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47664" y="5445224"/>
            <a:ext cx="6088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Calibri" pitchFamily="34" charset="0"/>
              </a:rPr>
              <a:t>Michael </a:t>
            </a:r>
            <a:r>
              <a:rPr lang="en-US" sz="5400" b="1" dirty="0" err="1">
                <a:solidFill>
                  <a:srgbClr val="FFC000"/>
                </a:solidFill>
                <a:latin typeface="Calibri" pitchFamily="34" charset="0"/>
              </a:rPr>
              <a:t>bedankt</a:t>
            </a:r>
            <a:r>
              <a:rPr lang="en-US" sz="5400" b="1" dirty="0">
                <a:solidFill>
                  <a:srgbClr val="FFC000"/>
                </a:solidFill>
                <a:latin typeface="Calibri" pitchFamily="34" charset="0"/>
              </a:rPr>
              <a:t>!!</a:t>
            </a:r>
          </a:p>
        </p:txBody>
      </p:sp>
      <p:pic>
        <p:nvPicPr>
          <p:cNvPr id="2050" name="Picture 2" descr="S:\Linda Bestanden\03. Stompcity\04. ledenvergadering\ledenvergadering\2017\IMG-20170218-WA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852936"/>
            <a:ext cx="4464496" cy="2511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Tekstvak 6"/>
          <p:cNvSpPr txBox="1">
            <a:spLocks noChangeArrowheads="1"/>
          </p:cNvSpPr>
          <p:nvPr/>
        </p:nvSpPr>
        <p:spPr bwMode="auto">
          <a:xfrm>
            <a:off x="1000125" y="2357438"/>
            <a:ext cx="7215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nl-NL" altLang="nl-NL">
                <a:solidFill>
                  <a:srgbClr val="FFC000"/>
                </a:solidFill>
                <a:latin typeface="Calibri" pitchFamily="34" charset="0"/>
              </a:rPr>
              <a:t>Ingekomen stukken</a:t>
            </a:r>
          </a:p>
          <a:p>
            <a:pPr marL="342900" indent="-342900">
              <a:buFontTx/>
              <a:buAutoNum type="arabicPeriod" startAt="2"/>
            </a:pPr>
            <a:endParaRPr lang="nl-NL" altLang="nl-NL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nl-NL" altLang="nl-NL">
                <a:solidFill>
                  <a:srgbClr val="FFC000"/>
                </a:solidFill>
                <a:latin typeface="Calibri" pitchFamily="34" charset="0"/>
              </a:rPr>
              <a:t>Machtigingen</a:t>
            </a:r>
          </a:p>
          <a:p>
            <a:pPr marL="342900" indent="-342900"/>
            <a:endParaRPr lang="nl-NL" altLang="nl-NL">
              <a:latin typeface="Calibri" pitchFamily="34" charset="0"/>
            </a:endParaRPr>
          </a:p>
        </p:txBody>
      </p:sp>
      <p:pic>
        <p:nvPicPr>
          <p:cNvPr id="1026" name="Picture 2" descr="S:\Linda Bestanden\03. Stompcity\Smoelenboek4Mar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4149080"/>
            <a:ext cx="3175000" cy="238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>
                <a:solidFill>
                  <a:srgbClr val="FFC000"/>
                </a:solidFill>
                <a:latin typeface="Calibri" pitchFamily="34" charset="0"/>
              </a:rPr>
              <a:t>Algemene Ledenvergadering </a:t>
            </a:r>
            <a:r>
              <a:rPr lang="nl-NL" altLang="nl-NL" sz="3200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altLang="nl-NL" sz="32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nl-NL" altLang="nl-NL" sz="2800" dirty="0" err="1">
                <a:solidFill>
                  <a:srgbClr val="FFC000"/>
                </a:solidFill>
                <a:latin typeface="Calibri" pitchFamily="34" charset="0"/>
              </a:rPr>
              <a:t>Stompcity</a:t>
            </a:r>
            <a:r>
              <a:rPr lang="nl-NL" altLang="nl-NL" sz="2800" dirty="0">
                <a:solidFill>
                  <a:srgbClr val="FFC000"/>
                </a:solidFill>
                <a:latin typeface="Calibri" pitchFamily="34" charset="0"/>
              </a:rPr>
              <a:t> Music Leidschendam</a:t>
            </a:r>
          </a:p>
        </p:txBody>
      </p:sp>
      <p:sp>
        <p:nvSpPr>
          <p:cNvPr id="28677" name="Tekstvak 6"/>
          <p:cNvSpPr txBox="1">
            <a:spLocks noChangeArrowheads="1"/>
          </p:cNvSpPr>
          <p:nvPr/>
        </p:nvSpPr>
        <p:spPr bwMode="auto">
          <a:xfrm>
            <a:off x="971550" y="1989138"/>
            <a:ext cx="72151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nl-NL" altLang="nl-NL" sz="2400">
                <a:solidFill>
                  <a:srgbClr val="FFC000"/>
                </a:solidFill>
                <a:latin typeface="Calibri" pitchFamily="34" charset="0"/>
              </a:rPr>
              <a:t>7.	Aftreden en verkiezingen bestuursleden</a:t>
            </a:r>
          </a:p>
          <a:p>
            <a:pPr marL="342900" indent="-342900">
              <a:buFontTx/>
              <a:buChar char="•"/>
            </a:pPr>
            <a:endParaRPr lang="nl-NL" altLang="nl-NL">
              <a:latin typeface="Calibri" pitchFamily="34" charset="0"/>
            </a:endParaRPr>
          </a:p>
        </p:txBody>
      </p:sp>
      <p:sp>
        <p:nvSpPr>
          <p:cNvPr id="28678" name="TextBox 15"/>
          <p:cNvSpPr txBox="1">
            <a:spLocks noChangeArrowheads="1"/>
          </p:cNvSpPr>
          <p:nvPr/>
        </p:nvSpPr>
        <p:spPr bwMode="auto">
          <a:xfrm>
            <a:off x="214313" y="3191294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altLang="nl-NL" dirty="0" smtClean="0">
                <a:solidFill>
                  <a:srgbClr val="FFC000"/>
                </a:solidFill>
                <a:latin typeface="+mn-lt"/>
              </a:rPr>
              <a:t>Niet herkiesbaar</a:t>
            </a:r>
            <a:r>
              <a:rPr lang="nl-NL" altLang="nl-NL" dirty="0">
                <a:solidFill>
                  <a:srgbClr val="FFC000"/>
                </a:solidFill>
                <a:latin typeface="+mn-lt"/>
              </a:rPr>
              <a:t>:</a:t>
            </a:r>
          </a:p>
        </p:txBody>
      </p: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209731" y="5476304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altLang="nl-NL" dirty="0">
                <a:solidFill>
                  <a:srgbClr val="FFC000"/>
                </a:solidFill>
                <a:latin typeface="+mn-lt"/>
              </a:rPr>
              <a:t>H</a:t>
            </a:r>
            <a:r>
              <a:rPr lang="nl-NL" altLang="nl-NL" dirty="0" smtClean="0">
                <a:solidFill>
                  <a:srgbClr val="FFC000"/>
                </a:solidFill>
                <a:latin typeface="+mn-lt"/>
              </a:rPr>
              <a:t>erkiesbaar</a:t>
            </a:r>
            <a:r>
              <a:rPr lang="nl-NL" altLang="nl-NL" dirty="0">
                <a:solidFill>
                  <a:srgbClr val="FFC000"/>
                </a:solidFill>
              </a:rPr>
              <a:t>: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420888"/>
            <a:ext cx="21899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S:\Linda Bestanden\03. Stompcity\04. ledenvergadering\ledenvergadering\2017\IMG-20170225-WA0000.jpeg"/>
          <p:cNvPicPr>
            <a:picLocks noChangeAspect="1" noChangeArrowheads="1"/>
          </p:cNvPicPr>
          <p:nvPr/>
        </p:nvPicPr>
        <p:blipFill>
          <a:blip r:embed="rId6" cstate="print"/>
          <a:srcRect r="28125"/>
          <a:stretch>
            <a:fillRect/>
          </a:stretch>
        </p:blipFill>
        <p:spPr bwMode="auto">
          <a:xfrm rot="16200000">
            <a:off x="4475990" y="4889779"/>
            <a:ext cx="2208247" cy="1728194"/>
          </a:xfrm>
          <a:prstGeom prst="rect">
            <a:avLst/>
          </a:prstGeom>
          <a:noFill/>
        </p:spPr>
      </p:pic>
      <p:pic>
        <p:nvPicPr>
          <p:cNvPr id="3075" name="Picture 3" descr="S:\Linda Bestanden\03. Stompcity\04. ledenvergadering\ledenvergadering\2017\16864743_1281775561904613_8038509343200602594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725144"/>
            <a:ext cx="2031852" cy="2031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>
                <a:solidFill>
                  <a:srgbClr val="FFC000"/>
                </a:solidFill>
                <a:latin typeface="Calibri" pitchFamily="34" charset="0"/>
              </a:rPr>
              <a:t>Algemene Ledenvergadering </a:t>
            </a:r>
            <a:r>
              <a:rPr lang="nl-NL" altLang="nl-NL" sz="3200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altLang="nl-NL" sz="32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nl-NL" altLang="nl-NL" sz="2800" dirty="0" err="1">
                <a:solidFill>
                  <a:srgbClr val="FFC000"/>
                </a:solidFill>
                <a:latin typeface="Calibri" pitchFamily="34" charset="0"/>
              </a:rPr>
              <a:t>Stompcity</a:t>
            </a:r>
            <a:r>
              <a:rPr lang="nl-NL" altLang="nl-NL" sz="2800" dirty="0">
                <a:solidFill>
                  <a:srgbClr val="FFC000"/>
                </a:solidFill>
                <a:latin typeface="Calibri" pitchFamily="34" charset="0"/>
              </a:rPr>
              <a:t> Music Leidschendam</a:t>
            </a:r>
          </a:p>
        </p:txBody>
      </p:sp>
      <p:sp>
        <p:nvSpPr>
          <p:cNvPr id="29701" name="Tekstvak 6"/>
          <p:cNvSpPr txBox="1">
            <a:spLocks noChangeArrowheads="1"/>
          </p:cNvSpPr>
          <p:nvPr/>
        </p:nvSpPr>
        <p:spPr bwMode="auto">
          <a:xfrm>
            <a:off x="1000125" y="2357438"/>
            <a:ext cx="7215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nl-NL" altLang="nl-NL" dirty="0">
                <a:solidFill>
                  <a:srgbClr val="FFC000"/>
                </a:solidFill>
                <a:latin typeface="Calibri" pitchFamily="34" charset="0"/>
              </a:rPr>
              <a:t>Pauze</a:t>
            </a:r>
          </a:p>
          <a:p>
            <a:pPr marL="342900" indent="-342900">
              <a:buFontTx/>
              <a:buAutoNum type="arabicPeriod" startAt="8"/>
            </a:pPr>
            <a:endParaRPr lang="nl-NL" altLang="nl-NL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>
                <a:solidFill>
                  <a:srgbClr val="FFC000"/>
                </a:solidFill>
                <a:latin typeface="Calibri" pitchFamily="34" charset="0"/>
              </a:rPr>
              <a:t>Algemene Ledenvergadering </a:t>
            </a:r>
            <a:r>
              <a:rPr lang="nl-NL" altLang="nl-NL" sz="3200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altLang="nl-NL" sz="32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nl-NL" altLang="nl-NL" sz="2800" dirty="0" err="1">
                <a:solidFill>
                  <a:srgbClr val="FFC000"/>
                </a:solidFill>
                <a:latin typeface="Calibri" pitchFamily="34" charset="0"/>
              </a:rPr>
              <a:t>Stompcity</a:t>
            </a:r>
            <a:r>
              <a:rPr lang="nl-NL" altLang="nl-NL" sz="2800" dirty="0">
                <a:solidFill>
                  <a:srgbClr val="FFC000"/>
                </a:solidFill>
                <a:latin typeface="Calibri" pitchFamily="34" charset="0"/>
              </a:rPr>
              <a:t> Music Leidschendam</a:t>
            </a:r>
          </a:p>
        </p:txBody>
      </p:sp>
      <p:sp>
        <p:nvSpPr>
          <p:cNvPr id="29701" name="Tekstvak 6"/>
          <p:cNvSpPr txBox="1">
            <a:spLocks noChangeArrowheads="1"/>
          </p:cNvSpPr>
          <p:nvPr/>
        </p:nvSpPr>
        <p:spPr bwMode="auto">
          <a:xfrm>
            <a:off x="964406" y="1968500"/>
            <a:ext cx="721518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8"/>
            </a:pPr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Terugkoppeling Tip/Top</a:t>
            </a:r>
          </a:p>
          <a:p>
            <a:pPr marL="342900" indent="-342900">
              <a:buFontTx/>
              <a:buAutoNum type="arabicPeriod" startAt="8"/>
            </a:pPr>
            <a:endParaRPr lang="nl-NL" altLang="nl-NL" sz="2400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Vorig jaar tips en tops verzameld met de aanwezige mensen op de ALV</a:t>
            </a:r>
          </a:p>
          <a:p>
            <a:pPr marL="342900" indent="-342900"/>
            <a:endParaRPr lang="nl-NL" altLang="nl-NL" sz="2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endParaRPr lang="nl-NL" altLang="nl-NL" sz="2400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r>
              <a:rPr lang="nl-NL" altLang="nl-NL" sz="2400" dirty="0" smtClean="0">
                <a:solidFill>
                  <a:srgbClr val="FFC000"/>
                </a:solidFill>
                <a:latin typeface="Calibri" pitchFamily="34" charset="0"/>
              </a:rPr>
              <a:t>Uitgewerkte tips </a:t>
            </a:r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en tops </a:t>
            </a:r>
            <a:r>
              <a:rPr lang="nl-NL" altLang="nl-NL" sz="2400" dirty="0" smtClean="0">
                <a:solidFill>
                  <a:srgbClr val="FFC000"/>
                </a:solidFill>
                <a:latin typeface="Calibri" pitchFamily="34" charset="0"/>
              </a:rPr>
              <a:t>waren het </a:t>
            </a:r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gehele jaar beschikbaar gesteld aan de leden via de website. </a:t>
            </a:r>
          </a:p>
          <a:p>
            <a:endParaRPr lang="nl-NL" altLang="nl-NL" b="1" u="sng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r>
              <a:rPr lang="nl-NL" altLang="nl-NL" sz="2400" b="1" u="sng" dirty="0" smtClean="0">
                <a:solidFill>
                  <a:srgbClr val="FFC000"/>
                </a:solidFill>
                <a:latin typeface="Calibri" pitchFamily="34" charset="0"/>
              </a:rPr>
              <a:t>Tops</a:t>
            </a:r>
            <a:endParaRPr lang="nl-NL" altLang="nl-NL" sz="2400" b="1" u="sng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endParaRPr lang="nl-NL" altLang="nl-NL" sz="2400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Breed muzikaal programma</a:t>
            </a:r>
          </a:p>
          <a:p>
            <a:pPr marL="342900" indent="-342900"/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Organisatie en management optredens</a:t>
            </a:r>
          </a:p>
          <a:p>
            <a:pPr marL="342900" indent="-342900"/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	</a:t>
            </a:r>
          </a:p>
          <a:p>
            <a:pPr marL="342900" indent="-342900">
              <a:buFontTx/>
              <a:buAutoNum type="arabicPeriod" startAt="8"/>
            </a:pPr>
            <a:endParaRPr lang="nl-NL" altLang="nl-NL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endParaRPr lang="nl-NL" altLang="nl-NL" sz="2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 startAt="8"/>
            </a:pPr>
            <a:endParaRPr lang="nl-NL" altLang="nl-NL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>
                <a:solidFill>
                  <a:srgbClr val="FFC000"/>
                </a:solidFill>
                <a:latin typeface="Calibri" pitchFamily="34" charset="0"/>
              </a:rPr>
              <a:t>Algemene Ledenvergadering </a:t>
            </a:r>
            <a:r>
              <a:rPr lang="nl-NL" altLang="nl-NL" sz="3200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altLang="nl-NL" sz="32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nl-NL" altLang="nl-NL" sz="2800" dirty="0" err="1">
                <a:solidFill>
                  <a:srgbClr val="FFC000"/>
                </a:solidFill>
                <a:latin typeface="Calibri" pitchFamily="34" charset="0"/>
              </a:rPr>
              <a:t>Stompcity</a:t>
            </a:r>
            <a:r>
              <a:rPr lang="nl-NL" altLang="nl-NL" sz="2800" dirty="0">
                <a:solidFill>
                  <a:srgbClr val="FFC000"/>
                </a:solidFill>
                <a:latin typeface="Calibri" pitchFamily="34" charset="0"/>
              </a:rPr>
              <a:t> Music Leidschendam</a:t>
            </a:r>
          </a:p>
        </p:txBody>
      </p:sp>
      <p:sp>
        <p:nvSpPr>
          <p:cNvPr id="29701" name="Tekstvak 6"/>
          <p:cNvSpPr txBox="1">
            <a:spLocks noChangeArrowheads="1"/>
          </p:cNvSpPr>
          <p:nvPr/>
        </p:nvSpPr>
        <p:spPr bwMode="auto">
          <a:xfrm>
            <a:off x="214312" y="1968500"/>
            <a:ext cx="8822183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altLang="nl-NL" sz="2400" b="1" u="sng" dirty="0" smtClean="0">
                <a:solidFill>
                  <a:srgbClr val="FFC000"/>
                </a:solidFill>
                <a:latin typeface="Calibri" pitchFamily="34" charset="0"/>
              </a:rPr>
              <a:t>Tips</a:t>
            </a:r>
          </a:p>
          <a:p>
            <a:pPr marL="342900" indent="-342900"/>
            <a:endParaRPr lang="nl-NL" altLang="nl-NL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r>
              <a:rPr lang="nl-NL" altLang="nl-NL" sz="2400" b="1" dirty="0">
                <a:solidFill>
                  <a:srgbClr val="FFC000"/>
                </a:solidFill>
                <a:latin typeface="Calibri" pitchFamily="34" charset="0"/>
              </a:rPr>
              <a:t>Met elkaar (de gehele club) muziek maken</a:t>
            </a:r>
          </a:p>
          <a:p>
            <a:pPr marL="342900" indent="-342900"/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	</a:t>
            </a:r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	Gescheiden </a:t>
            </a:r>
            <a:r>
              <a:rPr lang="nl-NL" altLang="nl-NL" sz="2400" dirty="0" err="1">
                <a:solidFill>
                  <a:srgbClr val="FFC000"/>
                </a:solidFill>
                <a:latin typeface="Calibri" pitchFamily="34" charset="0"/>
              </a:rPr>
              <a:t>repetoire</a:t>
            </a:r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 keuze, niet praktisch uitvoerbaar op </a:t>
            </a:r>
            <a:r>
              <a:rPr lang="nl-NL" altLang="nl-NL" sz="2400" dirty="0" smtClean="0">
                <a:solidFill>
                  <a:srgbClr val="FFC000"/>
                </a:solidFill>
                <a:latin typeface="Calibri" pitchFamily="34" charset="0"/>
              </a:rPr>
              <a:t>	korte termijn</a:t>
            </a:r>
            <a:endParaRPr lang="nl-NL" altLang="nl-NL" sz="2400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			</a:t>
            </a:r>
            <a:endParaRPr lang="nl-NL" altLang="nl-NL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r>
              <a:rPr lang="nl-NL" altLang="nl-NL" sz="2400" b="1" dirty="0">
                <a:solidFill>
                  <a:srgbClr val="FFC000"/>
                </a:solidFill>
                <a:latin typeface="Calibri" pitchFamily="34" charset="0"/>
              </a:rPr>
              <a:t>Communicatie</a:t>
            </a:r>
          </a:p>
          <a:p>
            <a:pPr marL="342900" indent="-342900"/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		</a:t>
            </a:r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Constant punt van aandacht, </a:t>
            </a:r>
          </a:p>
          <a:p>
            <a:pPr marL="342900" indent="-342900"/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	</a:t>
            </a:r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	veranderingen; nieuws uit bestuur, communicatie over leden </a:t>
            </a:r>
            <a:r>
              <a:rPr lang="nl-NL" altLang="nl-NL" sz="2400" dirty="0" smtClean="0">
                <a:solidFill>
                  <a:srgbClr val="FFC000"/>
                </a:solidFill>
                <a:latin typeface="Calibri" pitchFamily="34" charset="0"/>
              </a:rPr>
              <a:t>	naar </a:t>
            </a:r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de gehele </a:t>
            </a:r>
            <a:r>
              <a:rPr lang="nl-NL" altLang="nl-NL" sz="2400" dirty="0" smtClean="0">
                <a:solidFill>
                  <a:srgbClr val="FFC000"/>
                </a:solidFill>
                <a:latin typeface="Calibri" pitchFamily="34" charset="0"/>
              </a:rPr>
              <a:t>vereniging</a:t>
            </a:r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. </a:t>
            </a:r>
          </a:p>
          <a:p>
            <a:pPr marL="342900" indent="-342900"/>
            <a:endParaRPr lang="nl-NL" altLang="nl-NL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r>
              <a:rPr lang="nl-NL" altLang="nl-NL" sz="2400" b="1" dirty="0">
                <a:solidFill>
                  <a:srgbClr val="FFC000"/>
                </a:solidFill>
                <a:latin typeface="Calibri" pitchFamily="34" charset="0"/>
              </a:rPr>
              <a:t>Meer festivals</a:t>
            </a:r>
            <a:endParaRPr lang="nl-NL" altLang="nl-NL" sz="2400" b="1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r>
              <a:rPr lang="nl-NL" altLang="nl-NL" sz="2400" b="1" dirty="0">
                <a:solidFill>
                  <a:srgbClr val="FFC000"/>
                </a:solidFill>
                <a:latin typeface="Calibri" pitchFamily="34" charset="0"/>
              </a:rPr>
              <a:t>Fooienpot</a:t>
            </a:r>
            <a:endParaRPr lang="nl-NL" altLang="nl-NL" sz="2400" b="1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  <a:p>
            <a:endParaRPr lang="nl-NL" altLang="nl-NL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endParaRPr lang="nl-NL" altLang="nl-NL" sz="2400" dirty="0" smtClean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 startAt="8"/>
            </a:pPr>
            <a:endParaRPr lang="nl-NL" altLang="nl-NL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69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>
                <a:solidFill>
                  <a:srgbClr val="FFC000"/>
                </a:solidFill>
                <a:latin typeface="Calibri" pitchFamily="34" charset="0"/>
              </a:rPr>
              <a:t>Algemene Ledenvergadering </a:t>
            </a:r>
            <a:r>
              <a:rPr lang="nl-NL" altLang="nl-NL" sz="3200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altLang="nl-NL" sz="32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nl-NL" altLang="nl-NL" sz="2800" dirty="0">
                <a:solidFill>
                  <a:srgbClr val="FFC000"/>
                </a:solidFill>
                <a:latin typeface="Calibri" pitchFamily="34" charset="0"/>
              </a:rPr>
              <a:t>Stompcity Music Leidschendam</a:t>
            </a:r>
          </a:p>
        </p:txBody>
      </p:sp>
      <p:sp>
        <p:nvSpPr>
          <p:cNvPr id="30725" name="Tekstvak 6"/>
          <p:cNvSpPr txBox="1">
            <a:spLocks noChangeArrowheads="1"/>
          </p:cNvSpPr>
          <p:nvPr/>
        </p:nvSpPr>
        <p:spPr bwMode="auto">
          <a:xfrm>
            <a:off x="1042988" y="1989138"/>
            <a:ext cx="72151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9.</a:t>
            </a:r>
            <a:r>
              <a:rPr lang="nl-NL" altLang="nl-NL" sz="2400" dirty="0">
                <a:latin typeface="Calibri" pitchFamily="34" charset="0"/>
              </a:rPr>
              <a:t> </a:t>
            </a:r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Doelstellingen </a:t>
            </a:r>
            <a:r>
              <a:rPr lang="nl-NL" altLang="nl-NL" sz="2400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altLang="nl-NL" sz="2400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endParaRPr lang="nl-NL" altLang="nl-NL" sz="2400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r>
              <a:rPr lang="nl-NL" altLang="nl-NL" sz="2400" dirty="0">
                <a:solidFill>
                  <a:srgbClr val="FFC000"/>
                </a:solidFill>
                <a:latin typeface="Calibri" pitchFamily="34" charset="0"/>
              </a:rPr>
              <a:t>Werving van nieuwe leden</a:t>
            </a:r>
          </a:p>
          <a:p>
            <a:pPr marL="342900" indent="-342900"/>
            <a:endParaRPr lang="nl-NL" altLang="nl-NL" sz="2400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 eaLnBrk="0" hangingPunct="0"/>
            <a:r>
              <a:rPr lang="nl-NL" altLang="nl-NL" sz="2400" dirty="0">
                <a:solidFill>
                  <a:srgbClr val="FFC000"/>
                </a:solidFill>
              </a:rPr>
              <a:t>Continuïteit </a:t>
            </a:r>
            <a:r>
              <a:rPr lang="nl-NL" altLang="nl-NL" sz="2400" dirty="0" smtClean="0">
                <a:solidFill>
                  <a:srgbClr val="FFC000"/>
                </a:solidFill>
              </a:rPr>
              <a:t>optredens</a:t>
            </a:r>
            <a:endParaRPr lang="nl-NL" altLang="nl-NL" sz="2400" dirty="0">
              <a:solidFill>
                <a:srgbClr val="FFC000"/>
              </a:solidFill>
            </a:endParaRPr>
          </a:p>
          <a:p>
            <a:pPr marL="342900" indent="-342900" eaLnBrk="0" hangingPunct="0"/>
            <a:endParaRPr lang="nl-NL" altLang="nl-NL" sz="2400" dirty="0">
              <a:solidFill>
                <a:srgbClr val="FFC000"/>
              </a:solidFill>
            </a:endParaRPr>
          </a:p>
          <a:p>
            <a:pPr marL="342900" indent="-342900" eaLnBrk="0" hangingPunct="0"/>
            <a:r>
              <a:rPr lang="nl-NL" altLang="nl-NL" sz="2400" dirty="0">
                <a:solidFill>
                  <a:srgbClr val="FFC000"/>
                </a:solidFill>
              </a:rPr>
              <a:t>Advertenties clubblad</a:t>
            </a:r>
          </a:p>
          <a:p>
            <a:pPr marL="342900" indent="-342900" eaLnBrk="0" hangingPunct="0"/>
            <a:endParaRPr lang="nl-NL" altLang="nl-NL" sz="2400" dirty="0">
              <a:solidFill>
                <a:srgbClr val="FFC000"/>
              </a:solidFill>
            </a:endParaRPr>
          </a:p>
          <a:p>
            <a:pPr marL="342900" indent="-342900" eaLnBrk="0" hangingPunct="0"/>
            <a:r>
              <a:rPr lang="nl-NL" altLang="nl-NL" sz="2400" dirty="0">
                <a:solidFill>
                  <a:srgbClr val="FFC000"/>
                </a:solidFill>
              </a:rPr>
              <a:t>Versterken organisatie: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nl-NL" altLang="nl-NL" sz="2400" dirty="0">
                <a:solidFill>
                  <a:srgbClr val="FFC000"/>
                </a:solidFill>
              </a:rPr>
              <a:t>Voltallig bestuur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nl-NL" altLang="nl-NL" sz="2400" dirty="0">
                <a:solidFill>
                  <a:srgbClr val="FFC000"/>
                </a:solidFill>
              </a:rPr>
              <a:t>Optimale taakverdeling</a:t>
            </a:r>
          </a:p>
          <a:p>
            <a:pPr marL="342900" indent="-342900" eaLnBrk="0" hangingPunct="0">
              <a:buFont typeface="Arial" charset="0"/>
              <a:buChar char="•"/>
            </a:pPr>
            <a:r>
              <a:rPr lang="nl-NL" altLang="nl-NL" sz="2400" dirty="0">
                <a:solidFill>
                  <a:srgbClr val="FFC000"/>
                </a:solidFill>
              </a:rPr>
              <a:t>Continuering commissies</a:t>
            </a:r>
          </a:p>
          <a:p>
            <a:pPr marL="342900" indent="-342900" eaLnBrk="0" hangingPunct="0"/>
            <a:endParaRPr lang="nl-NL" altLang="nl-NL" dirty="0">
              <a:solidFill>
                <a:srgbClr val="FFC000"/>
              </a:solidFill>
            </a:endParaRPr>
          </a:p>
          <a:p>
            <a:pPr marL="342900" indent="-342900" eaLnBrk="0" hangingPunct="0"/>
            <a:endParaRPr lang="nl-NL" altLang="nl-NL" dirty="0">
              <a:solidFill>
                <a:srgbClr val="FFC000"/>
              </a:solidFill>
            </a:endParaRPr>
          </a:p>
          <a:p>
            <a:pPr marL="342900" indent="-342900" eaLnBrk="0" hangingPunct="0"/>
            <a:endParaRPr lang="nl-NL" altLang="nl-NL" dirty="0">
              <a:solidFill>
                <a:srgbClr val="FFC000"/>
              </a:solidFill>
            </a:endParaRPr>
          </a:p>
          <a:p>
            <a:pPr marL="342900" indent="-342900"/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kstvak 4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>
                <a:solidFill>
                  <a:srgbClr val="FFC000"/>
                </a:solidFill>
                <a:latin typeface="Calibri" pitchFamily="34" charset="0"/>
              </a:rPr>
              <a:t>Algemene Ledenvergadering </a:t>
            </a:r>
            <a:r>
              <a:rPr lang="nl-NL" altLang="nl-NL" sz="3200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altLang="nl-NL" sz="32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nl-NL" altLang="nl-NL" sz="2800" dirty="0" err="1">
                <a:solidFill>
                  <a:srgbClr val="FFC000"/>
                </a:solidFill>
                <a:latin typeface="Calibri" pitchFamily="34" charset="0"/>
              </a:rPr>
              <a:t>Stompcity</a:t>
            </a:r>
            <a:r>
              <a:rPr lang="nl-NL" altLang="nl-NL" sz="2800" dirty="0">
                <a:solidFill>
                  <a:srgbClr val="FFC000"/>
                </a:solidFill>
                <a:latin typeface="Calibri" pitchFamily="34" charset="0"/>
              </a:rPr>
              <a:t> Music Leidschendam</a:t>
            </a:r>
          </a:p>
        </p:txBody>
      </p:sp>
      <p:sp>
        <p:nvSpPr>
          <p:cNvPr id="32772" name="Tekstvak 5"/>
          <p:cNvSpPr txBox="1">
            <a:spLocks noChangeArrowheads="1"/>
          </p:cNvSpPr>
          <p:nvPr/>
        </p:nvSpPr>
        <p:spPr bwMode="auto">
          <a:xfrm>
            <a:off x="500063" y="2786063"/>
            <a:ext cx="83581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9600">
                <a:solidFill>
                  <a:srgbClr val="FFC000"/>
                </a:solidFill>
                <a:latin typeface="Calibri" pitchFamily="34" charset="0"/>
              </a:rPr>
              <a:t>Rondvraag ?</a:t>
            </a:r>
          </a:p>
          <a:p>
            <a:pPr algn="ctr"/>
            <a:endParaRPr lang="nl-NL" altLang="nl-NL" sz="3600">
              <a:latin typeface="Calibri" pitchFamily="34" charset="0"/>
            </a:endParaRPr>
          </a:p>
          <a:p>
            <a:pPr algn="ctr"/>
            <a:endParaRPr lang="nl-NL" altLang="nl-NL">
              <a:latin typeface="Calibri" pitchFamily="34" charset="0"/>
            </a:endParaRPr>
          </a:p>
        </p:txBody>
      </p:sp>
      <p:pic>
        <p:nvPicPr>
          <p:cNvPr id="32773" name="Picture 2" descr="Blaasknarrenkle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kstvak 4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>
                <a:solidFill>
                  <a:srgbClr val="FFC000"/>
                </a:solidFill>
                <a:latin typeface="Calibri" pitchFamily="34" charset="0"/>
              </a:rPr>
              <a:t>Algemene Ledenvergadering </a:t>
            </a:r>
            <a:r>
              <a:rPr lang="nl-NL" altLang="nl-NL" sz="3200" dirty="0" smtClean="0">
                <a:solidFill>
                  <a:srgbClr val="FFC000"/>
                </a:solidFill>
                <a:latin typeface="Calibri" pitchFamily="34" charset="0"/>
              </a:rPr>
              <a:t>2017</a:t>
            </a:r>
            <a:endParaRPr lang="nl-NL" altLang="nl-NL" sz="3200" dirty="0">
              <a:solidFill>
                <a:srgbClr val="FFC000"/>
              </a:solidFill>
              <a:latin typeface="Calibri" pitchFamily="34" charset="0"/>
            </a:endParaRPr>
          </a:p>
          <a:p>
            <a:pPr algn="ctr"/>
            <a:r>
              <a:rPr lang="nl-NL" altLang="nl-NL" sz="2800" dirty="0" err="1">
                <a:solidFill>
                  <a:srgbClr val="FFC000"/>
                </a:solidFill>
                <a:latin typeface="Calibri" pitchFamily="34" charset="0"/>
              </a:rPr>
              <a:t>Stompcity</a:t>
            </a:r>
            <a:r>
              <a:rPr lang="nl-NL" altLang="nl-NL" sz="2800" dirty="0">
                <a:solidFill>
                  <a:srgbClr val="FFC000"/>
                </a:solidFill>
                <a:latin typeface="Calibri" pitchFamily="34" charset="0"/>
              </a:rPr>
              <a:t> Music Leidschendam</a:t>
            </a:r>
          </a:p>
        </p:txBody>
      </p:sp>
      <p:pic>
        <p:nvPicPr>
          <p:cNvPr id="33796" name="Picture 2" descr="Blaasknarrenkle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kstvak 5"/>
          <p:cNvSpPr txBox="1">
            <a:spLocks noChangeArrowheads="1"/>
          </p:cNvSpPr>
          <p:nvPr/>
        </p:nvSpPr>
        <p:spPr bwMode="auto">
          <a:xfrm>
            <a:off x="468313" y="1989138"/>
            <a:ext cx="8358187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9600">
                <a:solidFill>
                  <a:srgbClr val="FFC000"/>
                </a:solidFill>
                <a:latin typeface="Calibri" pitchFamily="34" charset="0"/>
              </a:rPr>
              <a:t>Bedankt allen!</a:t>
            </a:r>
          </a:p>
          <a:p>
            <a:pPr algn="ctr"/>
            <a:endParaRPr lang="nl-NL" altLang="nl-NL" sz="3600">
              <a:latin typeface="Calibri" pitchFamily="34" charset="0"/>
            </a:endParaRPr>
          </a:p>
          <a:p>
            <a:pPr algn="ctr"/>
            <a:endParaRPr lang="nl-NL" altLang="nl-NL">
              <a:latin typeface="Calibri" pitchFamily="34" charset="0"/>
            </a:endParaRPr>
          </a:p>
        </p:txBody>
      </p:sp>
      <p:pic>
        <p:nvPicPr>
          <p:cNvPr id="33798" name="Picture 10" descr="Blaasknarren in Zandvoort 2011 (1)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7800" y="3467100"/>
            <a:ext cx="43211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Z:\Linda Bestanden\03. Stompcity\04. ledenvergadering\ledenvergadering\2014\Feestkapel De Blaasbalgen Tilburg 02-03-20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3438" y="3487738"/>
            <a:ext cx="403225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Tekstvak 6"/>
          <p:cNvSpPr txBox="1">
            <a:spLocks noChangeArrowheads="1"/>
          </p:cNvSpPr>
          <p:nvPr/>
        </p:nvSpPr>
        <p:spPr bwMode="auto">
          <a:xfrm>
            <a:off x="1000125" y="2357438"/>
            <a:ext cx="721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3"/>
            </a:pPr>
            <a:r>
              <a:rPr lang="nl-NL" altLang="nl-NL" dirty="0">
                <a:solidFill>
                  <a:srgbClr val="FFC000"/>
                </a:solidFill>
                <a:latin typeface="Calibri" pitchFamily="34" charset="0"/>
              </a:rPr>
              <a:t>Verslag ALV </a:t>
            </a:r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2016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 startAt="3"/>
            </a:pPr>
            <a:endParaRPr lang="nl-NL" altLang="nl-NL" dirty="0">
              <a:latin typeface="Calibri" pitchFamily="34" charset="0"/>
            </a:endParaRPr>
          </a:p>
        </p:txBody>
      </p:sp>
      <p:pic>
        <p:nvPicPr>
          <p:cNvPr id="7" name="Picture 3" descr="U:\04 - Prive\BB\Smoelenboek4Kare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0641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kstvak 6"/>
          <p:cNvSpPr txBox="1">
            <a:spLocks noChangeArrowheads="1"/>
          </p:cNvSpPr>
          <p:nvPr/>
        </p:nvSpPr>
        <p:spPr bwMode="auto">
          <a:xfrm>
            <a:off x="1000125" y="2357438"/>
            <a:ext cx="7215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nl-NL" altLang="nl-NL" dirty="0">
                <a:solidFill>
                  <a:srgbClr val="FFC000"/>
                </a:solidFill>
                <a:latin typeface="Calibri" pitchFamily="34" charset="0"/>
              </a:rPr>
              <a:t>4.	Jaarverslag </a:t>
            </a:r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2016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 startAt="2"/>
            </a:pP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  <a:p>
            <a:pPr marL="342900" indent="-342900"/>
            <a:r>
              <a:rPr lang="nl-NL" altLang="nl-NL" dirty="0">
                <a:solidFill>
                  <a:srgbClr val="FFC000"/>
                </a:solidFill>
                <a:latin typeface="Calibri" pitchFamily="34" charset="0"/>
              </a:rPr>
              <a:t>Een korte weergave van het jaar </a:t>
            </a:r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2016 door Karel Boers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8" name="Picture 3" descr="U:\04 - Prive\BB\Smoelenboek4Kare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0641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148478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altLang="nl-N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Erelid John van Ree </a:t>
            </a:r>
          </a:p>
          <a:p>
            <a:pPr algn="ctr"/>
            <a:r>
              <a:rPr lang="nl-NL" altLang="nl-N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44 jarig bestaan CV De Damzwabbers</a:t>
            </a:r>
          </a:p>
        </p:txBody>
      </p:sp>
      <p:pic>
        <p:nvPicPr>
          <p:cNvPr id="2050" name="Picture 2" descr="S:\Linda Bestanden\03. Stompcity\04. ledenvergadering\ledenvergadering\2017\03-01-2016-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2132856"/>
            <a:ext cx="3976392" cy="2242542"/>
          </a:xfrm>
          <a:prstGeom prst="rect">
            <a:avLst/>
          </a:prstGeom>
          <a:noFill/>
        </p:spPr>
      </p:pic>
      <p:pic>
        <p:nvPicPr>
          <p:cNvPr id="2051" name="Picture 3" descr="S:\Linda Bestanden\03. Stompcity\04. ledenvergadering\ledenvergadering\2017\26-01-2016-0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4509120"/>
            <a:ext cx="3960440" cy="2233545"/>
          </a:xfrm>
          <a:prstGeom prst="rect">
            <a:avLst/>
          </a:prstGeom>
          <a:noFill/>
        </p:spPr>
      </p:pic>
      <p:pic>
        <p:nvPicPr>
          <p:cNvPr id="2052" name="Picture 4" descr="S:\Linda Bestanden\03. Stompcity\04. ledenvergadering\ledenvergadering\2017\31-01-2016-06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4437112"/>
            <a:ext cx="4085821" cy="2304256"/>
          </a:xfrm>
          <a:prstGeom prst="rect">
            <a:avLst/>
          </a:prstGeom>
          <a:noFill/>
        </p:spPr>
      </p:pic>
      <p:pic>
        <p:nvPicPr>
          <p:cNvPr id="2053" name="Picture 5" descr="S:\Linda Bestanden\03. Stompcity\04. ledenvergadering\ledenvergadering\2017\ErelidJohn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580112" y="2060848"/>
            <a:ext cx="3158067" cy="22184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148478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altLang="nl-N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Carnaval in Leidschendam, Breda, Eindhoven en Waalwijk</a:t>
            </a:r>
          </a:p>
        </p:txBody>
      </p:sp>
      <p:pic>
        <p:nvPicPr>
          <p:cNvPr id="3074" name="Picture 2" descr="S:\Linda Bestanden\03. Stompcity\04. ledenvergadering\ledenvergadering\2017\p10132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3" y="2132856"/>
            <a:ext cx="3888433" cy="2192104"/>
          </a:xfrm>
          <a:prstGeom prst="rect">
            <a:avLst/>
          </a:prstGeom>
          <a:noFill/>
        </p:spPr>
      </p:pic>
      <p:pic>
        <p:nvPicPr>
          <p:cNvPr id="3075" name="Picture 3" descr="S:\Linda Bestanden\03. Stompcity\04. ledenvergadering\ledenvergadering\2017\p101343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040" y="2132856"/>
            <a:ext cx="3829128" cy="2158671"/>
          </a:xfrm>
          <a:prstGeom prst="rect">
            <a:avLst/>
          </a:prstGeom>
          <a:noFill/>
        </p:spPr>
      </p:pic>
      <p:pic>
        <p:nvPicPr>
          <p:cNvPr id="3076" name="Picture 4" descr="S:\Linda Bestanden\03. Stompcity\04. ledenvergadering\ledenvergadering\2017\p101352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7" y="4416202"/>
            <a:ext cx="3960440" cy="2232698"/>
          </a:xfrm>
          <a:prstGeom prst="rect">
            <a:avLst/>
          </a:prstGeom>
          <a:noFill/>
        </p:spPr>
      </p:pic>
      <p:pic>
        <p:nvPicPr>
          <p:cNvPr id="3077" name="Picture 5" descr="S:\Linda Bestanden\03. Stompcity\04. ledenvergadering\ledenvergadering\2017\p101360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32040" y="4437112"/>
            <a:ext cx="3831911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Blaasknarrenkle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kstvak 6"/>
          <p:cNvSpPr txBox="1">
            <a:spLocks noChangeArrowheads="1"/>
          </p:cNvSpPr>
          <p:nvPr/>
        </p:nvSpPr>
        <p:spPr bwMode="auto">
          <a:xfrm>
            <a:off x="468313" y="1484313"/>
            <a:ext cx="8424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Trainingsweekend, hard werken maar ook erg gezellig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4098" name="Picture 2" descr="S:\Linda Bestanden\03. Stompcity\04. ledenvergadering\ledenvergadering\2017\p10137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2204864"/>
            <a:ext cx="4215102" cy="2376264"/>
          </a:xfrm>
          <a:prstGeom prst="rect">
            <a:avLst/>
          </a:prstGeom>
          <a:noFill/>
        </p:spPr>
      </p:pic>
      <p:pic>
        <p:nvPicPr>
          <p:cNvPr id="4099" name="Picture 3" descr="S:\Linda Bestanden\03. Stompcity\04. ledenvergadering\ledenvergadering\2017\p101369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2204864"/>
            <a:ext cx="4248472" cy="239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laasknarrenklei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94613" y="142875"/>
            <a:ext cx="12446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95275"/>
            <a:ext cx="14287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kstvak 5"/>
          <p:cNvSpPr txBox="1">
            <a:spLocks noChangeArrowheads="1"/>
          </p:cNvSpPr>
          <p:nvPr/>
        </p:nvSpPr>
        <p:spPr bwMode="auto">
          <a:xfrm>
            <a:off x="571500" y="357188"/>
            <a:ext cx="7929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altLang="nl-N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Algemene Ledenvergadering 2017</a:t>
            </a:r>
          </a:p>
          <a:p>
            <a:pPr algn="ctr"/>
            <a:r>
              <a:rPr lang="nl-NL" altLang="nl-NL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Stompcity Music Leidschendam</a:t>
            </a:r>
            <a:endParaRPr lang="nl-NL" altLang="nl-NL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468313" y="1989138"/>
            <a:ext cx="3959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Bloemencorso in Hillegom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8" name="Tekstvak 6"/>
          <p:cNvSpPr txBox="1">
            <a:spLocks noChangeArrowheads="1"/>
          </p:cNvSpPr>
          <p:nvPr/>
        </p:nvSpPr>
        <p:spPr bwMode="auto">
          <a:xfrm>
            <a:off x="4932363" y="1989138"/>
            <a:ext cx="3960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nl-NL" altLang="nl-NL" dirty="0">
                <a:solidFill>
                  <a:srgbClr val="FFC000"/>
                </a:solidFill>
                <a:latin typeface="Calibri" pitchFamily="34" charset="0"/>
              </a:rPr>
              <a:t>Koningsdag in </a:t>
            </a:r>
            <a:r>
              <a:rPr lang="nl-NL" altLang="nl-NL" dirty="0" smtClean="0">
                <a:solidFill>
                  <a:srgbClr val="FFC000"/>
                </a:solidFill>
                <a:latin typeface="Calibri" pitchFamily="34" charset="0"/>
              </a:rPr>
              <a:t>Rhenen</a:t>
            </a:r>
            <a:endParaRPr lang="nl-NL" altLang="nl-NL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5122" name="Picture 2" descr="S:\Linda Bestanden\03. Stompcity\04. ledenvergadering\ledenvergadering\2017\23-04-2016-0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2708920"/>
            <a:ext cx="4341185" cy="2448272"/>
          </a:xfrm>
          <a:prstGeom prst="rect">
            <a:avLst/>
          </a:prstGeom>
          <a:noFill/>
        </p:spPr>
      </p:pic>
      <p:pic>
        <p:nvPicPr>
          <p:cNvPr id="5123" name="Picture 3" descr="S:\Linda Bestanden\03. Stompcity\04. ledenvergadering\ledenvergadering\2017\27-04-2016-0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16016" y="2708920"/>
            <a:ext cx="4227834" cy="2382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677</Words>
  <Application>Microsoft Office PowerPoint</Application>
  <PresentationFormat>Diavoorstelling (4:3)</PresentationFormat>
  <Paragraphs>354</Paragraphs>
  <Slides>36</Slides>
  <Notes>36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Dhr. Hinkenkemper</dc:creator>
  <cp:lastModifiedBy>Koomen, Linda</cp:lastModifiedBy>
  <cp:revision>367</cp:revision>
  <dcterms:created xsi:type="dcterms:W3CDTF">2008-03-03T20:50:22Z</dcterms:created>
  <dcterms:modified xsi:type="dcterms:W3CDTF">2017-03-08T06:51:33Z</dcterms:modified>
</cp:coreProperties>
</file>